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57" r:id="rId7"/>
    <p:sldId id="263" r:id="rId8"/>
    <p:sldId id="265" r:id="rId9"/>
    <p:sldId id="264" r:id="rId10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2244" y="-9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261B4-E9E4-4F03-AA86-1334B3764D1D}" type="datetimeFigureOut">
              <a:rPr lang="en-US" smtClean="0"/>
              <a:pPr/>
              <a:t>8/6/2011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6DA30-225D-4A8F-8551-C7B8A26CAD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71433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261B4-E9E4-4F03-AA86-1334B3764D1D}" type="datetimeFigureOut">
              <a:rPr lang="en-US" smtClean="0"/>
              <a:pPr/>
              <a:t>8/6/2011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6DA30-225D-4A8F-8551-C7B8A26CAD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30470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261B4-E9E4-4F03-AA86-1334B3764D1D}" type="datetimeFigureOut">
              <a:rPr lang="en-US" smtClean="0"/>
              <a:pPr/>
              <a:t>8/6/2011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6DA30-225D-4A8F-8551-C7B8A26CAD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92919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261B4-E9E4-4F03-AA86-1334B3764D1D}" type="datetimeFigureOut">
              <a:rPr lang="en-US" smtClean="0"/>
              <a:pPr/>
              <a:t>8/6/2011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6DA30-225D-4A8F-8551-C7B8A26CAD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54298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261B4-E9E4-4F03-AA86-1334B3764D1D}" type="datetimeFigureOut">
              <a:rPr lang="en-US" smtClean="0"/>
              <a:pPr/>
              <a:t>8/6/2011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6DA30-225D-4A8F-8551-C7B8A26CAD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79747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261B4-E9E4-4F03-AA86-1334B3764D1D}" type="datetimeFigureOut">
              <a:rPr lang="en-US" smtClean="0"/>
              <a:pPr/>
              <a:t>8/6/2011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6DA30-225D-4A8F-8551-C7B8A26CAD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76228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261B4-E9E4-4F03-AA86-1334B3764D1D}" type="datetimeFigureOut">
              <a:rPr lang="en-US" smtClean="0"/>
              <a:pPr/>
              <a:t>8/6/2011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6DA30-225D-4A8F-8551-C7B8A26CAD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41400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261B4-E9E4-4F03-AA86-1334B3764D1D}" type="datetimeFigureOut">
              <a:rPr lang="en-US" smtClean="0"/>
              <a:pPr/>
              <a:t>8/6/2011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6DA30-225D-4A8F-8551-C7B8A26CAD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1704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261B4-E9E4-4F03-AA86-1334B3764D1D}" type="datetimeFigureOut">
              <a:rPr lang="en-US" smtClean="0"/>
              <a:pPr/>
              <a:t>8/6/2011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6DA30-225D-4A8F-8551-C7B8A26CAD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09969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261B4-E9E4-4F03-AA86-1334B3764D1D}" type="datetimeFigureOut">
              <a:rPr lang="en-US" smtClean="0"/>
              <a:pPr/>
              <a:t>8/6/2011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6DA30-225D-4A8F-8551-C7B8A26CAD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33701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261B4-E9E4-4F03-AA86-1334B3764D1D}" type="datetimeFigureOut">
              <a:rPr lang="en-US" smtClean="0"/>
              <a:pPr/>
              <a:t>8/6/2011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6DA30-225D-4A8F-8551-C7B8A26CAD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52395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A261B4-E9E4-4F03-AA86-1334B3764D1D}" type="datetimeFigureOut">
              <a:rPr lang="en-US" smtClean="0"/>
              <a:pPr/>
              <a:t>8/6/2011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F6DA30-225D-4A8F-8551-C7B8A26CAD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1013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1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flutterbyfrills.com/catalog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8505"/>
          <a:stretch/>
        </p:blipFill>
        <p:spPr bwMode="auto">
          <a:xfrm>
            <a:off x="1" y="1"/>
            <a:ext cx="6857999" cy="1752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1000" y="5522153"/>
            <a:ext cx="2667000" cy="1542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4600" y="2043040"/>
            <a:ext cx="845327" cy="238997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4800" y="4433009"/>
            <a:ext cx="1552575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95500" y="7063441"/>
            <a:ext cx="1181100" cy="1171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96970" y="4814009"/>
            <a:ext cx="2427630" cy="5220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3825"/>
          <a:stretch/>
        </p:blipFill>
        <p:spPr bwMode="auto">
          <a:xfrm>
            <a:off x="304802" y="2043040"/>
            <a:ext cx="2191146" cy="2389969"/>
          </a:xfrm>
          <a:prstGeom prst="rect">
            <a:avLst/>
          </a:prstGeom>
          <a:ln>
            <a:noFill/>
          </a:ln>
          <a:effectLst>
            <a:outerShdw dist="35921" dir="2700000" algn="ctr" rotWithShape="0">
              <a:schemeClr val="bg2"/>
            </a:outerShdw>
            <a:softEdge rad="12700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7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4390"/>
          <a:stretch/>
        </p:blipFill>
        <p:spPr bwMode="auto">
          <a:xfrm>
            <a:off x="3986533" y="5723857"/>
            <a:ext cx="2173236" cy="2164995"/>
          </a:xfrm>
          <a:prstGeom prst="ellipse">
            <a:avLst/>
          </a:prstGeom>
          <a:ln>
            <a:noFill/>
          </a:ln>
          <a:effectLst>
            <a:softEdge rad="1270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704975" y="4433009"/>
            <a:ext cx="1800225" cy="9771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300"/>
              </a:lnSpc>
            </a:pPr>
            <a:r>
              <a:rPr lang="en-US" sz="2000" b="1" dirty="0"/>
              <a:t>25% OFF</a:t>
            </a:r>
          </a:p>
          <a:p>
            <a:pPr algn="ctr">
              <a:lnSpc>
                <a:spcPts val="2300"/>
              </a:lnSpc>
            </a:pPr>
            <a:r>
              <a:rPr lang="en-US" sz="2000" b="1" dirty="0" smtClean="0"/>
              <a:t>All </a:t>
            </a:r>
            <a:r>
              <a:rPr lang="en-US" sz="2000" b="1" dirty="0"/>
              <a:t>Mud </a:t>
            </a:r>
            <a:r>
              <a:rPr lang="en-US" sz="2000" b="1" dirty="0" smtClean="0"/>
              <a:t>Pie Purchases</a:t>
            </a:r>
            <a:endParaRPr lang="en-US" sz="20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3886200" y="7826514"/>
            <a:ext cx="24152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Buy 4 Beads, </a:t>
            </a:r>
          </a:p>
          <a:p>
            <a:pPr algn="ctr"/>
            <a:r>
              <a:rPr lang="en-US" sz="2000" b="1" dirty="0" smtClean="0"/>
              <a:t>Get the 5</a:t>
            </a:r>
            <a:r>
              <a:rPr lang="en-US" sz="2000" b="1" baseline="30000" dirty="0" smtClean="0"/>
              <a:t>th</a:t>
            </a:r>
            <a:r>
              <a:rPr lang="en-US" sz="2000" b="1" dirty="0" smtClean="0"/>
              <a:t> FREE!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90500" y="7066953"/>
            <a:ext cx="19500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$20 OFF</a:t>
            </a:r>
          </a:p>
          <a:p>
            <a:pPr algn="ctr"/>
            <a:r>
              <a:rPr lang="en-US" sz="2000" b="1" dirty="0" smtClean="0"/>
              <a:t>Any Classic Bag Purchase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733800" y="2039820"/>
            <a:ext cx="289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FREE Snap or Strap with Any Shoe Purchase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0" y="8756714"/>
            <a:ext cx="6858000" cy="3525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2300"/>
              </a:lnSpc>
            </a:pPr>
            <a:r>
              <a:rPr lang="en-US" sz="1400" b="1" dirty="0" smtClean="0">
                <a:latin typeface="Goudy" pitchFamily="18" charset="0"/>
              </a:rPr>
              <a:t>Consultant: Kim Stokell </a:t>
            </a:r>
            <a:r>
              <a:rPr lang="en-US" sz="1400" dirty="0" smtClean="0">
                <a:latin typeface="Goudy" pitchFamily="18" charset="0"/>
                <a:sym typeface="Wingdings"/>
              </a:rPr>
              <a:t> </a:t>
            </a:r>
            <a:r>
              <a:rPr lang="en-US" sz="1400" b="1" dirty="0" smtClean="0">
                <a:latin typeface="Goudy" pitchFamily="18" charset="0"/>
                <a:sym typeface="Wingdings"/>
              </a:rPr>
              <a:t>614.398.1546 </a:t>
            </a:r>
            <a:r>
              <a:rPr lang="en-US" sz="1400" dirty="0" smtClean="0">
                <a:latin typeface="Goudy" pitchFamily="18" charset="0"/>
                <a:sym typeface="Wingdings"/>
              </a:rPr>
              <a:t></a:t>
            </a:r>
            <a:r>
              <a:rPr lang="en-US" sz="1400" b="1" dirty="0" smtClean="0">
                <a:latin typeface="Goudy" pitchFamily="18" charset="0"/>
                <a:sym typeface="Wingdings"/>
              </a:rPr>
              <a:t> Kim.Flutterby@gmail.com</a:t>
            </a:r>
            <a:endParaRPr lang="en-US" sz="1400" dirty="0">
              <a:latin typeface="Goudy" pitchFamily="18" charset="0"/>
            </a:endParaRPr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17346" y="2687334"/>
            <a:ext cx="2407254" cy="222815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TextBox 20"/>
          <p:cNvSpPr txBox="1"/>
          <p:nvPr/>
        </p:nvSpPr>
        <p:spPr>
          <a:xfrm>
            <a:off x="0" y="1391350"/>
            <a:ext cx="2514599" cy="3615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300"/>
              </a:lnSpc>
            </a:pPr>
            <a:r>
              <a:rPr lang="en-US" sz="1600" b="1" dirty="0" smtClean="0">
                <a:latin typeface="Goudy" pitchFamily="18" charset="0"/>
              </a:rPr>
              <a:t>PARTY SPECIALS</a:t>
            </a:r>
            <a:endParaRPr lang="en-US" sz="1600" b="1" dirty="0">
              <a:latin typeface="Goudy" pitchFamily="18" charset="0"/>
            </a:endParaRPr>
          </a:p>
        </p:txBody>
      </p:sp>
      <p:pic>
        <p:nvPicPr>
          <p:cNvPr id="22" name="Picture 3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" y="8245310"/>
            <a:ext cx="838200" cy="8986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3333508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30782" y="2791629"/>
            <a:ext cx="1465218" cy="414257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67227" y="6934200"/>
            <a:ext cx="2723547" cy="1386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3825"/>
          <a:stretch/>
        </p:blipFill>
        <p:spPr bwMode="auto">
          <a:xfrm>
            <a:off x="316854" y="2791630"/>
            <a:ext cx="3797946" cy="4142570"/>
          </a:xfrm>
          <a:prstGeom prst="rect">
            <a:avLst/>
          </a:prstGeom>
          <a:ln>
            <a:noFill/>
          </a:ln>
          <a:effectLst>
            <a:outerShdw dist="35921" dir="2700000" algn="ctr" rotWithShape="0">
              <a:schemeClr val="bg2"/>
            </a:outerShdw>
            <a:softEdge rad="12700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2" y="1981200"/>
            <a:ext cx="685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All Mud </a:t>
            </a:r>
            <a:r>
              <a:rPr lang="en-US" sz="3200" b="1" dirty="0" smtClean="0"/>
              <a:t>Pie now 25% Off! 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8505"/>
          <a:stretch/>
        </p:blipFill>
        <p:spPr bwMode="auto">
          <a:xfrm>
            <a:off x="1" y="1"/>
            <a:ext cx="6857999" cy="1752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0" y="1391350"/>
            <a:ext cx="2514599" cy="3615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300"/>
              </a:lnSpc>
            </a:pPr>
            <a:r>
              <a:rPr lang="en-US" sz="1600" b="1" dirty="0" smtClean="0">
                <a:latin typeface="Goudy" pitchFamily="18" charset="0"/>
              </a:rPr>
              <a:t>PARTY SPECIALS</a:t>
            </a:r>
            <a:endParaRPr lang="en-US" sz="1600" b="1" dirty="0">
              <a:latin typeface="Goudy" pitchFamily="18" charset="0"/>
            </a:endParaRPr>
          </a:p>
        </p:txBody>
      </p:sp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8153400"/>
            <a:ext cx="923925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685800" y="8789031"/>
            <a:ext cx="6145771" cy="3872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300"/>
              </a:lnSpc>
            </a:pPr>
            <a:r>
              <a:rPr lang="en-US" sz="1200" b="1" dirty="0" smtClean="0">
                <a:latin typeface="Goudy" pitchFamily="18" charset="0"/>
              </a:rPr>
              <a:t>Consultant: Kim Stokell   </a:t>
            </a:r>
            <a:r>
              <a:rPr lang="en-US" sz="1200" dirty="0" smtClean="0">
                <a:latin typeface="Goudy" pitchFamily="18" charset="0"/>
                <a:sym typeface="Wingdings"/>
              </a:rPr>
              <a:t>   </a:t>
            </a:r>
            <a:r>
              <a:rPr lang="en-US" sz="1200" b="1" dirty="0" smtClean="0">
                <a:latin typeface="Goudy" pitchFamily="18" charset="0"/>
                <a:sym typeface="Wingdings"/>
              </a:rPr>
              <a:t>(614) 398-1546   </a:t>
            </a:r>
            <a:r>
              <a:rPr lang="en-US" sz="1200" dirty="0" smtClean="0">
                <a:latin typeface="Goudy" pitchFamily="18" charset="0"/>
                <a:sym typeface="Wingdings"/>
              </a:rPr>
              <a:t>   </a:t>
            </a:r>
            <a:r>
              <a:rPr lang="en-US" sz="1200" b="1" dirty="0" smtClean="0">
                <a:latin typeface="Goudy" pitchFamily="18" charset="0"/>
                <a:sym typeface="Wingdings"/>
              </a:rPr>
              <a:t>Kim.Flutterby@gmail.com</a:t>
            </a:r>
            <a:endParaRPr lang="en-US" sz="1200" dirty="0">
              <a:latin typeface="Goudy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777852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5000" y="7492773"/>
            <a:ext cx="3426250" cy="736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533400" y="1752600"/>
            <a:ext cx="6096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FREE Snap or Strap </a:t>
            </a:r>
          </a:p>
          <a:p>
            <a:pPr algn="ctr"/>
            <a:r>
              <a:rPr lang="en-US" sz="3200" b="1" dirty="0" smtClean="0"/>
              <a:t>with Any Shoe Purchase</a:t>
            </a:r>
          </a:p>
        </p:txBody>
      </p:sp>
      <p:pic>
        <p:nvPicPr>
          <p:cNvPr id="10" name="Picture 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38200" y="2798994"/>
            <a:ext cx="5208511" cy="482100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8505"/>
          <a:stretch/>
        </p:blipFill>
        <p:spPr bwMode="auto">
          <a:xfrm>
            <a:off x="1" y="1"/>
            <a:ext cx="6857999" cy="1752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0" y="1391350"/>
            <a:ext cx="2514599" cy="3615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300"/>
              </a:lnSpc>
            </a:pPr>
            <a:r>
              <a:rPr lang="en-US" sz="1600" b="1" dirty="0" smtClean="0">
                <a:latin typeface="Goudy" pitchFamily="18" charset="0"/>
              </a:rPr>
              <a:t>PARTY SPECIALS</a:t>
            </a:r>
            <a:endParaRPr lang="en-US" sz="1600" b="1" dirty="0">
              <a:latin typeface="Goudy" pitchFamily="18" charset="0"/>
            </a:endParaRPr>
          </a:p>
        </p:txBody>
      </p:sp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8153400"/>
            <a:ext cx="923925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685800" y="8789031"/>
            <a:ext cx="6145771" cy="3872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300"/>
              </a:lnSpc>
            </a:pPr>
            <a:r>
              <a:rPr lang="en-US" sz="1200" b="1" dirty="0" smtClean="0">
                <a:latin typeface="Goudy" pitchFamily="18" charset="0"/>
              </a:rPr>
              <a:t>Consultant: Kim Stokell   </a:t>
            </a:r>
            <a:r>
              <a:rPr lang="en-US" sz="1200" dirty="0" smtClean="0">
                <a:latin typeface="Goudy" pitchFamily="18" charset="0"/>
                <a:sym typeface="Wingdings"/>
              </a:rPr>
              <a:t>   </a:t>
            </a:r>
            <a:r>
              <a:rPr lang="en-US" sz="1200" b="1" dirty="0" smtClean="0">
                <a:latin typeface="Goudy" pitchFamily="18" charset="0"/>
                <a:sym typeface="Wingdings"/>
              </a:rPr>
              <a:t>(614) 398-1546   </a:t>
            </a:r>
            <a:r>
              <a:rPr lang="en-US" sz="1200" dirty="0" smtClean="0">
                <a:latin typeface="Goudy" pitchFamily="18" charset="0"/>
                <a:sym typeface="Wingdings"/>
              </a:rPr>
              <a:t>   </a:t>
            </a:r>
            <a:r>
              <a:rPr lang="en-US" sz="1200" b="1" dirty="0" smtClean="0">
                <a:latin typeface="Goudy" pitchFamily="18" charset="0"/>
                <a:sym typeface="Wingdings"/>
              </a:rPr>
              <a:t>Kim.Flutterby@gmail.com</a:t>
            </a:r>
            <a:endParaRPr lang="en-US" sz="1200" dirty="0">
              <a:latin typeface="Goudy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42751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8505"/>
          <a:stretch/>
        </p:blipFill>
        <p:spPr bwMode="auto">
          <a:xfrm>
            <a:off x="1" y="1"/>
            <a:ext cx="6857999" cy="1752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0" y="1391350"/>
            <a:ext cx="2514599" cy="3615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300"/>
              </a:lnSpc>
            </a:pPr>
            <a:r>
              <a:rPr lang="en-US" sz="1600" b="1" dirty="0" smtClean="0">
                <a:latin typeface="Goudy" pitchFamily="18" charset="0"/>
              </a:rPr>
              <a:t>PARTY SPECIALS</a:t>
            </a:r>
            <a:endParaRPr lang="en-US" sz="1600" b="1" dirty="0">
              <a:latin typeface="Goudy" pitchFamily="18" charset="0"/>
            </a:endParaRPr>
          </a:p>
        </p:txBody>
      </p:sp>
      <p:pic>
        <p:nvPicPr>
          <p:cNvPr id="9" name="Picture 7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4390"/>
          <a:stretch/>
        </p:blipFill>
        <p:spPr bwMode="auto">
          <a:xfrm>
            <a:off x="1754411" y="3352800"/>
            <a:ext cx="3352800" cy="3340086"/>
          </a:xfrm>
          <a:prstGeom prst="ellipse">
            <a:avLst/>
          </a:prstGeom>
          <a:ln>
            <a:noFill/>
          </a:ln>
          <a:effectLst>
            <a:softEdge rad="1270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0" y="2133600"/>
            <a:ext cx="686162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Buy 4 Beads, </a:t>
            </a:r>
          </a:p>
          <a:p>
            <a:pPr algn="ctr"/>
            <a:r>
              <a:rPr lang="en-US" sz="3200" b="1" dirty="0" smtClean="0"/>
              <a:t>Get the 5</a:t>
            </a:r>
            <a:r>
              <a:rPr lang="en-US" sz="3200" b="1" baseline="30000" dirty="0" smtClean="0"/>
              <a:t>th</a:t>
            </a:r>
            <a:r>
              <a:rPr lang="en-US" sz="3200" b="1" dirty="0" smtClean="0"/>
              <a:t> FREE!</a:t>
            </a:r>
          </a:p>
        </p:txBody>
      </p:sp>
      <p:pic>
        <p:nvPicPr>
          <p:cNvPr id="15" name="Picture 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93778" y="6858000"/>
            <a:ext cx="4092622" cy="183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8153400"/>
            <a:ext cx="923925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TextBox 18"/>
          <p:cNvSpPr txBox="1"/>
          <p:nvPr/>
        </p:nvSpPr>
        <p:spPr>
          <a:xfrm>
            <a:off x="685800" y="8789031"/>
            <a:ext cx="6145771" cy="354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300"/>
              </a:lnSpc>
            </a:pPr>
            <a:r>
              <a:rPr lang="en-US" sz="1200" b="1" dirty="0" smtClean="0">
                <a:latin typeface="Goudy" pitchFamily="18" charset="0"/>
              </a:rPr>
              <a:t>Consultant: Kim Stokell   </a:t>
            </a:r>
            <a:r>
              <a:rPr lang="en-US" sz="1200" dirty="0" smtClean="0">
                <a:latin typeface="Goudy" pitchFamily="18" charset="0"/>
                <a:sym typeface="Wingdings"/>
              </a:rPr>
              <a:t>   </a:t>
            </a:r>
            <a:r>
              <a:rPr lang="en-US" sz="1200" b="1" dirty="0" smtClean="0">
                <a:latin typeface="Goudy" pitchFamily="18" charset="0"/>
                <a:sym typeface="Wingdings"/>
              </a:rPr>
              <a:t>(614) 398-1546   </a:t>
            </a:r>
            <a:r>
              <a:rPr lang="en-US" sz="1200" dirty="0" smtClean="0">
                <a:latin typeface="Goudy" pitchFamily="18" charset="0"/>
                <a:sym typeface="Wingdings"/>
              </a:rPr>
              <a:t>   </a:t>
            </a:r>
            <a:r>
              <a:rPr lang="en-US" sz="1200" b="1" dirty="0" smtClean="0">
                <a:latin typeface="Goudy" pitchFamily="18" charset="0"/>
                <a:sym typeface="Wingdings"/>
              </a:rPr>
              <a:t>Kim.Flutterby@gmail.com</a:t>
            </a:r>
            <a:endParaRPr lang="en-US" sz="1200" dirty="0">
              <a:latin typeface="Goudy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75767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8505"/>
          <a:stretch/>
        </p:blipFill>
        <p:spPr bwMode="auto">
          <a:xfrm>
            <a:off x="1" y="1"/>
            <a:ext cx="6857999" cy="1752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0" y="1391350"/>
            <a:ext cx="2514599" cy="3615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300"/>
              </a:lnSpc>
            </a:pPr>
            <a:r>
              <a:rPr lang="en-US" sz="1600" b="1" dirty="0" smtClean="0">
                <a:latin typeface="Goudy" pitchFamily="18" charset="0"/>
              </a:rPr>
              <a:t>PARTY SPECIALS</a:t>
            </a:r>
            <a:endParaRPr lang="en-US" sz="1600" b="1" dirty="0">
              <a:latin typeface="Goudy" pitchFamily="18" charset="0"/>
            </a:endParaRPr>
          </a:p>
        </p:txBody>
      </p:sp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59778" y="3243405"/>
            <a:ext cx="4479925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57959" y="5834205"/>
            <a:ext cx="2030772" cy="20143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0" y="2133600"/>
            <a:ext cx="670559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$20 OFF</a:t>
            </a:r>
          </a:p>
          <a:p>
            <a:pPr algn="ctr"/>
            <a:r>
              <a:rPr lang="en-US" sz="3200" b="1" dirty="0" smtClean="0"/>
              <a:t>Any Classic Bag Purchase</a:t>
            </a:r>
          </a:p>
        </p:txBody>
      </p:sp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8153400"/>
            <a:ext cx="923925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TextBox 18"/>
          <p:cNvSpPr txBox="1"/>
          <p:nvPr/>
        </p:nvSpPr>
        <p:spPr>
          <a:xfrm>
            <a:off x="685800" y="8789031"/>
            <a:ext cx="6145771" cy="354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300"/>
              </a:lnSpc>
            </a:pPr>
            <a:r>
              <a:rPr lang="en-US" sz="1200" b="1" dirty="0" smtClean="0">
                <a:latin typeface="Goudy" pitchFamily="18" charset="0"/>
              </a:rPr>
              <a:t>Consultant: Kim Stokell   </a:t>
            </a:r>
            <a:r>
              <a:rPr lang="en-US" sz="1200" dirty="0" smtClean="0">
                <a:latin typeface="Goudy" pitchFamily="18" charset="0"/>
                <a:sym typeface="Wingdings"/>
              </a:rPr>
              <a:t>   </a:t>
            </a:r>
            <a:r>
              <a:rPr lang="en-US" sz="1200" b="1" dirty="0" smtClean="0">
                <a:latin typeface="Goudy" pitchFamily="18" charset="0"/>
                <a:sym typeface="Wingdings"/>
              </a:rPr>
              <a:t>(614) 398-1546   </a:t>
            </a:r>
            <a:r>
              <a:rPr lang="en-US" sz="1200" dirty="0" smtClean="0">
                <a:latin typeface="Goudy" pitchFamily="18" charset="0"/>
                <a:sym typeface="Wingdings"/>
              </a:rPr>
              <a:t>   </a:t>
            </a:r>
            <a:r>
              <a:rPr lang="en-US" sz="1200" b="1" dirty="0" smtClean="0">
                <a:latin typeface="Goudy" pitchFamily="18" charset="0"/>
                <a:sym typeface="Wingdings"/>
              </a:rPr>
              <a:t>Kim.Flutterby@gmail.com</a:t>
            </a:r>
            <a:endParaRPr lang="en-US" sz="1200" dirty="0">
              <a:latin typeface="Goudy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4136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8505"/>
          <a:stretch/>
        </p:blipFill>
        <p:spPr bwMode="auto">
          <a:xfrm>
            <a:off x="1" y="1"/>
            <a:ext cx="6858000" cy="1752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74069658"/>
              </p:ext>
            </p:extLst>
          </p:nvPr>
        </p:nvGraphicFramePr>
        <p:xfrm>
          <a:off x="304800" y="4648200"/>
          <a:ext cx="6284120" cy="351663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150520"/>
                <a:gridCol w="213360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i="0" dirty="0" smtClean="0"/>
                        <a:t>How to earn an additional </a:t>
                      </a:r>
                    </a:p>
                    <a:p>
                      <a:pPr algn="ctr"/>
                      <a:r>
                        <a:rPr lang="en-US" sz="2800" i="0" dirty="0" smtClean="0"/>
                        <a:t>$80 in merchandise!</a:t>
                      </a:r>
                      <a:endParaRPr lang="en-US" sz="2800" i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9055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If you agree</a:t>
                      </a:r>
                      <a:r>
                        <a:rPr lang="en-US" sz="1600" baseline="0" dirty="0" smtClean="0"/>
                        <a:t> to host a </a:t>
                      </a:r>
                      <a:r>
                        <a:rPr lang="en-US" sz="1600" baseline="0" dirty="0" err="1" smtClean="0"/>
                        <a:t>Flutterby</a:t>
                      </a:r>
                      <a:r>
                        <a:rPr lang="en-US" sz="1600" baseline="0" dirty="0" smtClean="0"/>
                        <a:t> Frills party and hold it on the originally agreed upon date…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You’ll earn </a:t>
                      </a:r>
                      <a:r>
                        <a:rPr lang="en-US" sz="1600" b="1" dirty="0" smtClean="0"/>
                        <a:t>$20 </a:t>
                      </a:r>
                      <a:r>
                        <a:rPr lang="en-US" sz="1600" dirty="0" smtClean="0"/>
                        <a:t>in merchandise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If you share the </a:t>
                      </a:r>
                      <a:r>
                        <a:rPr lang="en-US" sz="1600" dirty="0" err="1" smtClean="0"/>
                        <a:t>Flutterby</a:t>
                      </a:r>
                      <a:r>
                        <a:rPr lang="en-US" sz="1600" dirty="0" smtClean="0"/>
                        <a:t> Frills catalog with friends</a:t>
                      </a:r>
                      <a:r>
                        <a:rPr lang="en-US" sz="1600" baseline="0" dirty="0" smtClean="0"/>
                        <a:t> prior to the show and collect $100 in advance orders…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You’ll earn </a:t>
                      </a:r>
                      <a:r>
                        <a:rPr lang="en-US" sz="1600" b="1" dirty="0" smtClean="0"/>
                        <a:t>$20 </a:t>
                      </a:r>
                      <a:r>
                        <a:rPr lang="en-US" sz="1600" dirty="0" smtClean="0"/>
                        <a:t>in merchandise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If 3 of your guests host upcoming parties within 90 days of your party…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You’ll earn </a:t>
                      </a:r>
                      <a:r>
                        <a:rPr lang="en-US" sz="1600" b="1" dirty="0" smtClean="0"/>
                        <a:t>$20 </a:t>
                      </a:r>
                      <a:r>
                        <a:rPr lang="en-US" sz="1600" dirty="0" smtClean="0"/>
                        <a:t>in merchandise</a:t>
                      </a:r>
                    </a:p>
                  </a:txBody>
                  <a:tcPr/>
                </a:tc>
              </a:tr>
              <a:tr h="13716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If your party sales total or exceed $1000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You’ll earn </a:t>
                      </a:r>
                      <a:r>
                        <a:rPr lang="en-US" sz="1600" b="1" dirty="0" smtClean="0"/>
                        <a:t>$20 </a:t>
                      </a:r>
                      <a:r>
                        <a:rPr lang="en-US" sz="1600" dirty="0" smtClean="0"/>
                        <a:t>in merchandise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83398815"/>
              </p:ext>
            </p:extLst>
          </p:nvPr>
        </p:nvGraphicFramePr>
        <p:xfrm>
          <a:off x="304800" y="2057400"/>
          <a:ext cx="6172200" cy="23012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295400"/>
                <a:gridCol w="1790700"/>
                <a:gridCol w="1543050"/>
                <a:gridCol w="154305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Total sales from party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 of</a:t>
                      </a:r>
                      <a:r>
                        <a:rPr lang="en-US" baseline="0" dirty="0" smtClean="0"/>
                        <a:t> Sales awarded to hostess in free merchandise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Minimum value of award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Maximum</a:t>
                      </a:r>
                      <a:r>
                        <a:rPr lang="en-US" baseline="0" dirty="0" smtClean="0"/>
                        <a:t> value of award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$200-$499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10%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$49.909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$500-$999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15%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$75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$15.00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$1000+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20%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Unlimited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8153400"/>
            <a:ext cx="923925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TextBox 18"/>
          <p:cNvSpPr txBox="1"/>
          <p:nvPr/>
        </p:nvSpPr>
        <p:spPr>
          <a:xfrm>
            <a:off x="685800" y="8461762"/>
            <a:ext cx="6145771" cy="6822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300"/>
              </a:lnSpc>
            </a:pPr>
            <a:r>
              <a:rPr lang="en-US" sz="1400" b="1" dirty="0" smtClean="0">
                <a:latin typeface="Goudy" pitchFamily="18" charset="0"/>
              </a:rPr>
              <a:t>Consultant: Kim Stokell   </a:t>
            </a:r>
            <a:r>
              <a:rPr lang="en-US" sz="1400" dirty="0" smtClean="0">
                <a:latin typeface="Goudy" pitchFamily="18" charset="0"/>
                <a:sym typeface="Wingdings"/>
              </a:rPr>
              <a:t>   </a:t>
            </a:r>
            <a:r>
              <a:rPr lang="en-US" sz="1400" b="1" dirty="0" smtClean="0">
                <a:latin typeface="Goudy" pitchFamily="18" charset="0"/>
                <a:sym typeface="Wingdings"/>
              </a:rPr>
              <a:t>(614) 398-1546 Kim.Flutterby@gmail.com</a:t>
            </a:r>
            <a:endParaRPr lang="en-US" sz="1400" dirty="0">
              <a:latin typeface="Goudy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1391350"/>
            <a:ext cx="2514599" cy="3615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300"/>
              </a:lnSpc>
            </a:pPr>
            <a:r>
              <a:rPr lang="en-US" sz="1600" b="1" dirty="0" smtClean="0">
                <a:latin typeface="Goudy" pitchFamily="18" charset="0"/>
              </a:rPr>
              <a:t>HOSTESS INCENTIVES</a:t>
            </a:r>
            <a:endParaRPr lang="en-US" sz="1600" b="1" dirty="0">
              <a:latin typeface="Goudy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89148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57200" y="1981200"/>
            <a:ext cx="6019800" cy="71404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Bradley Hand ITC" pitchFamily="66" charset="0"/>
              </a:rPr>
              <a:t>Thank </a:t>
            </a:r>
            <a:r>
              <a:rPr lang="en-US" sz="1600" dirty="0" smtClean="0">
                <a:latin typeface="Bradley Hand ITC" pitchFamily="66" charset="0"/>
              </a:rPr>
              <a:t>you for sharing the </a:t>
            </a:r>
            <a:r>
              <a:rPr lang="en-US" sz="1600" b="1" dirty="0" err="1" smtClean="0">
                <a:solidFill>
                  <a:srgbClr val="7030A0"/>
                </a:solidFill>
                <a:latin typeface="Bradley Hand ITC" pitchFamily="66" charset="0"/>
              </a:rPr>
              <a:t>Flutterby</a:t>
            </a:r>
            <a:r>
              <a:rPr lang="en-US" sz="1600" b="1" dirty="0" smtClean="0">
                <a:solidFill>
                  <a:srgbClr val="7030A0"/>
                </a:solidFill>
                <a:latin typeface="Bradley Hand ITC" pitchFamily="66" charset="0"/>
              </a:rPr>
              <a:t> Frills </a:t>
            </a:r>
            <a:r>
              <a:rPr lang="en-US" sz="1600" dirty="0" smtClean="0">
                <a:latin typeface="Bradley Hand ITC" pitchFamily="66" charset="0"/>
              </a:rPr>
              <a:t>catalog to your friends and family. You are sharing a selection of some of the best boutique accessories that will help express their personality with frills that will have them collecting compliments wherever they go!</a:t>
            </a:r>
          </a:p>
          <a:p>
            <a:endParaRPr lang="en-US" sz="1600" dirty="0" smtClean="0">
              <a:latin typeface="Bradley Hand ITC" pitchFamily="66" charset="0"/>
            </a:endParaRPr>
          </a:p>
          <a:p>
            <a:r>
              <a:rPr lang="en-US" sz="1600" dirty="0" smtClean="0">
                <a:latin typeface="Bradley Hand ITC" pitchFamily="66" charset="0"/>
              </a:rPr>
              <a:t>A few things to share with your guests.</a:t>
            </a:r>
          </a:p>
          <a:p>
            <a:pPr marL="566738" indent="-328613">
              <a:spcBef>
                <a:spcPts val="600"/>
              </a:spcBef>
              <a:buClr>
                <a:srgbClr val="7030A0"/>
              </a:buClr>
              <a:buFont typeface="Wingdings" pitchFamily="2" charset="2"/>
              <a:buChar char=""/>
            </a:pPr>
            <a:r>
              <a:rPr lang="en-US" sz="1400" dirty="0" smtClean="0">
                <a:latin typeface="Bradley Hand ITC" pitchFamily="66" charset="0"/>
              </a:rPr>
              <a:t>Take advantage of the many </a:t>
            </a:r>
            <a:r>
              <a:rPr lang="en-US" sz="1400" b="1" u="sng" dirty="0" smtClean="0">
                <a:solidFill>
                  <a:srgbClr val="7030A0"/>
                </a:solidFill>
                <a:latin typeface="Bradley Hand ITC" pitchFamily="66" charset="0"/>
              </a:rPr>
              <a:t>GREAT AUGUST SPECIALS </a:t>
            </a:r>
            <a:r>
              <a:rPr lang="en-US" sz="1400" dirty="0" smtClean="0">
                <a:latin typeface="Bradley Hand ITC" pitchFamily="66" charset="0"/>
              </a:rPr>
              <a:t>. Inside each catalog is a copy of these deals, as well as, one for your reference.</a:t>
            </a:r>
          </a:p>
          <a:p>
            <a:pPr marL="566738" indent="-328613">
              <a:spcBef>
                <a:spcPts val="600"/>
              </a:spcBef>
              <a:buClr>
                <a:srgbClr val="7030A0"/>
              </a:buClr>
              <a:buFont typeface="Wingdings" pitchFamily="2" charset="2"/>
              <a:buChar char=""/>
            </a:pPr>
            <a:r>
              <a:rPr lang="en-US" sz="1400" dirty="0" smtClean="0">
                <a:latin typeface="Bradley Hand ITC" pitchFamily="66" charset="0"/>
              </a:rPr>
              <a:t>All items will be </a:t>
            </a:r>
            <a:r>
              <a:rPr lang="en-US" sz="1400" b="1" u="sng" dirty="0" smtClean="0">
                <a:solidFill>
                  <a:srgbClr val="7030A0"/>
                </a:solidFill>
                <a:latin typeface="Bradley Hand ITC" pitchFamily="66" charset="0"/>
              </a:rPr>
              <a:t>shipped directly to your guests</a:t>
            </a:r>
            <a:r>
              <a:rPr lang="en-US" sz="1400" dirty="0" smtClean="0">
                <a:latin typeface="Bradley Hand ITC" pitchFamily="66" charset="0"/>
              </a:rPr>
              <a:t>. So be sure that their shipping address is captured correctly on the order forms.</a:t>
            </a:r>
          </a:p>
          <a:p>
            <a:pPr marL="566738" indent="-328613">
              <a:spcBef>
                <a:spcPts val="600"/>
              </a:spcBef>
              <a:buClr>
                <a:srgbClr val="7030A0"/>
              </a:buClr>
              <a:buFont typeface="Wingdings" pitchFamily="2" charset="2"/>
              <a:buChar char=""/>
            </a:pPr>
            <a:r>
              <a:rPr lang="en-US" sz="1400" dirty="0" smtClean="0">
                <a:latin typeface="Bradley Hand ITC" pitchFamily="66" charset="0"/>
              </a:rPr>
              <a:t>All items come with a </a:t>
            </a:r>
            <a:r>
              <a:rPr lang="en-US" sz="1400" b="1" u="sng" dirty="0" smtClean="0">
                <a:solidFill>
                  <a:srgbClr val="7030A0"/>
                </a:solidFill>
                <a:latin typeface="Bradley Hand ITC" pitchFamily="66" charset="0"/>
              </a:rPr>
              <a:t>30-day guarantee</a:t>
            </a:r>
            <a:r>
              <a:rPr lang="en-US" sz="1400" dirty="0" smtClean="0">
                <a:latin typeface="Bradley Hand ITC" pitchFamily="66" charset="0"/>
              </a:rPr>
              <a:t>. The return policy is on the back of the order form.</a:t>
            </a:r>
          </a:p>
          <a:p>
            <a:pPr marL="566738" indent="-328613">
              <a:spcBef>
                <a:spcPts val="600"/>
              </a:spcBef>
              <a:buClr>
                <a:srgbClr val="7030A0"/>
              </a:buClr>
              <a:buFont typeface="Wingdings" pitchFamily="2" charset="2"/>
              <a:buChar char=""/>
            </a:pPr>
            <a:r>
              <a:rPr lang="en-US" sz="1400" dirty="0" smtClean="0">
                <a:latin typeface="Bradley Hand ITC" pitchFamily="66" charset="0"/>
              </a:rPr>
              <a:t>As a new company (started in May 2011), we have had a few bumps on the way… like Lindsay Phillips running out of stock on some of our featured items. While we have solutions moving forward with the Fall catalog, our Spring/Summer catalog unfortunately includes some items that are </a:t>
            </a:r>
            <a:r>
              <a:rPr lang="en-US" sz="1400" b="1" u="sng" dirty="0" smtClean="0">
                <a:solidFill>
                  <a:srgbClr val="7030A0"/>
                </a:solidFill>
                <a:latin typeface="Bradley Hand ITC" pitchFamily="66" charset="0"/>
              </a:rPr>
              <a:t>out of stock (I’ve marked with a butterfly).</a:t>
            </a:r>
          </a:p>
          <a:p>
            <a:pPr marL="1023938" lvl="1" indent="-328613">
              <a:buClr>
                <a:srgbClr val="7030A0"/>
              </a:buClr>
              <a:buFont typeface="Wingdings" pitchFamily="2" charset="2"/>
              <a:buChar char=""/>
            </a:pPr>
            <a:r>
              <a:rPr lang="en-US" sz="1200" dirty="0" smtClean="0">
                <a:latin typeface="Arial Narrow" pitchFamily="34" charset="0"/>
                <a:cs typeface="Arial" pitchFamily="34" charset="0"/>
              </a:rPr>
              <a:t>If anyone cannot find a strap/snap that they like in the Spring/Summer catalog due to this, provide me their contact information and I will contact them when the Fall catalog arrives in September and offer 10% any Lindsay Phillips snap/strap purchase.</a:t>
            </a:r>
          </a:p>
          <a:p>
            <a:pPr>
              <a:tabLst>
                <a:tab pos="228600" algn="l"/>
              </a:tabLst>
            </a:pPr>
            <a:endParaRPr lang="en-US" sz="1600" dirty="0" smtClean="0">
              <a:latin typeface="Bradley Hand ITC" pitchFamily="66" charset="0"/>
            </a:endParaRPr>
          </a:p>
          <a:p>
            <a:pPr>
              <a:tabLst>
                <a:tab pos="228600" algn="l"/>
              </a:tabLst>
            </a:pPr>
            <a:r>
              <a:rPr lang="en-US" sz="1600" dirty="0" smtClean="0">
                <a:latin typeface="Bradley Hand ITC" pitchFamily="66" charset="0"/>
              </a:rPr>
              <a:t>I’m also including some </a:t>
            </a:r>
            <a:r>
              <a:rPr lang="en-US" sz="1600" b="1" dirty="0" err="1" smtClean="0">
                <a:solidFill>
                  <a:srgbClr val="7030A0"/>
                </a:solidFill>
                <a:latin typeface="Bradley Hand ITC" pitchFamily="66" charset="0"/>
              </a:rPr>
              <a:t>Flutterby</a:t>
            </a:r>
            <a:r>
              <a:rPr lang="en-US" sz="1600" b="1" dirty="0" smtClean="0">
                <a:solidFill>
                  <a:srgbClr val="7030A0"/>
                </a:solidFill>
                <a:latin typeface="Bradley Hand ITC" pitchFamily="66" charset="0"/>
              </a:rPr>
              <a:t> Frills </a:t>
            </a:r>
            <a:r>
              <a:rPr lang="en-US" sz="1600" dirty="0" smtClean="0">
                <a:latin typeface="Bradley Hand ITC" pitchFamily="66" charset="0"/>
              </a:rPr>
              <a:t>tips for you to have a great </a:t>
            </a:r>
            <a:r>
              <a:rPr lang="en-US" sz="1600" b="1" dirty="0" err="1" smtClean="0">
                <a:solidFill>
                  <a:srgbClr val="7030A0"/>
                </a:solidFill>
                <a:latin typeface="Bradley Hand ITC" pitchFamily="66" charset="0"/>
              </a:rPr>
              <a:t>Flutterby</a:t>
            </a:r>
            <a:r>
              <a:rPr lang="en-US" sz="1600" b="1" dirty="0" smtClean="0">
                <a:solidFill>
                  <a:srgbClr val="7030A0"/>
                </a:solidFill>
                <a:latin typeface="Bradley Hand ITC" pitchFamily="66" charset="0"/>
              </a:rPr>
              <a:t> Frills </a:t>
            </a:r>
            <a:r>
              <a:rPr lang="en-US" sz="1600" dirty="0" smtClean="0">
                <a:latin typeface="Bradley Hand ITC" pitchFamily="66" charset="0"/>
              </a:rPr>
              <a:t>catalog party. </a:t>
            </a:r>
          </a:p>
          <a:p>
            <a:pPr>
              <a:tabLst>
                <a:tab pos="228600" algn="l"/>
              </a:tabLst>
            </a:pPr>
            <a:endParaRPr lang="en-US" sz="1600" dirty="0" smtClean="0">
              <a:latin typeface="Bradley Hand ITC" pitchFamily="66" charset="0"/>
            </a:endParaRPr>
          </a:p>
          <a:p>
            <a:pPr>
              <a:tabLst>
                <a:tab pos="228600" algn="l"/>
              </a:tabLst>
            </a:pPr>
            <a:r>
              <a:rPr lang="en-US" sz="1600" dirty="0" smtClean="0">
                <a:latin typeface="Bradley Hand ITC" pitchFamily="66" charset="0"/>
              </a:rPr>
              <a:t>Again, thank you and contact me with any questions. I’m here to help in any way.</a:t>
            </a:r>
          </a:p>
          <a:p>
            <a:pPr marL="566738" indent="-328613" algn="just"/>
            <a:r>
              <a:rPr lang="en-US" sz="1600" dirty="0" smtClean="0"/>
              <a:t>		</a:t>
            </a:r>
            <a:r>
              <a:rPr lang="en-US" sz="1600" dirty="0" smtClean="0">
                <a:latin typeface="Bradley Hand ITC" pitchFamily="66" charset="0"/>
              </a:rPr>
              <a:t>		Sincerely frilly,</a:t>
            </a:r>
            <a:r>
              <a:rPr lang="en-US" sz="1600" dirty="0" smtClean="0"/>
              <a:t>		</a:t>
            </a:r>
          </a:p>
          <a:p>
            <a:endParaRPr lang="en-US" sz="2000" dirty="0" smtClean="0"/>
          </a:p>
          <a:p>
            <a:endParaRPr lang="en-US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8505"/>
          <a:stretch/>
        </p:blipFill>
        <p:spPr bwMode="auto">
          <a:xfrm>
            <a:off x="1" y="1"/>
            <a:ext cx="6857999" cy="1752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TextBox 19"/>
          <p:cNvSpPr txBox="1"/>
          <p:nvPr/>
        </p:nvSpPr>
        <p:spPr>
          <a:xfrm>
            <a:off x="0" y="8756714"/>
            <a:ext cx="6858000" cy="3525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2300"/>
              </a:lnSpc>
            </a:pPr>
            <a:r>
              <a:rPr lang="en-US" sz="1400" b="1" dirty="0" smtClean="0">
                <a:latin typeface="Goudy" pitchFamily="18" charset="0"/>
              </a:rPr>
              <a:t>Consultant: Kim Stokell </a:t>
            </a:r>
            <a:r>
              <a:rPr lang="en-US" sz="1400" dirty="0" smtClean="0">
                <a:latin typeface="Goudy" pitchFamily="18" charset="0"/>
                <a:sym typeface="Wingdings"/>
              </a:rPr>
              <a:t> </a:t>
            </a:r>
            <a:r>
              <a:rPr lang="en-US" sz="1400" b="1" dirty="0" smtClean="0">
                <a:latin typeface="Goudy" pitchFamily="18" charset="0"/>
                <a:sym typeface="Wingdings"/>
              </a:rPr>
              <a:t>614.398.1546 </a:t>
            </a:r>
            <a:r>
              <a:rPr lang="en-US" sz="1400" dirty="0" smtClean="0">
                <a:latin typeface="Goudy" pitchFamily="18" charset="0"/>
                <a:sym typeface="Wingdings"/>
              </a:rPr>
              <a:t></a:t>
            </a:r>
            <a:r>
              <a:rPr lang="en-US" sz="1400" b="1" dirty="0" smtClean="0">
                <a:latin typeface="Goudy" pitchFamily="18" charset="0"/>
                <a:sym typeface="Wingdings"/>
              </a:rPr>
              <a:t> Kim.Flutterby@gmail.com</a:t>
            </a:r>
            <a:endParaRPr lang="en-US" sz="1400" dirty="0">
              <a:latin typeface="Goudy" pitchFamily="18" charset="0"/>
            </a:endParaRPr>
          </a:p>
        </p:txBody>
      </p:sp>
      <p:pic>
        <p:nvPicPr>
          <p:cNvPr id="22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" y="8245310"/>
            <a:ext cx="838200" cy="8986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3333508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" y="8245310"/>
            <a:ext cx="838200" cy="8986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457200" y="1981200"/>
            <a:ext cx="6019800" cy="73558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Bradley Hand ITC" pitchFamily="66" charset="0"/>
              </a:rPr>
              <a:t>Thank </a:t>
            </a:r>
            <a:r>
              <a:rPr lang="en-US" sz="1600" dirty="0" smtClean="0">
                <a:latin typeface="Bradley Hand ITC" pitchFamily="66" charset="0"/>
              </a:rPr>
              <a:t>you for </a:t>
            </a:r>
            <a:r>
              <a:rPr lang="en-US" sz="1600" dirty="0" smtClean="0">
                <a:latin typeface="Bradley Hand ITC" pitchFamily="66" charset="0"/>
              </a:rPr>
              <a:t>hosting a </a:t>
            </a:r>
            <a:r>
              <a:rPr lang="en-US" sz="1600" b="1" dirty="0" err="1" smtClean="0">
                <a:solidFill>
                  <a:srgbClr val="7030A0"/>
                </a:solidFill>
                <a:latin typeface="Bradley Hand ITC" pitchFamily="66" charset="0"/>
              </a:rPr>
              <a:t>Flutterby</a:t>
            </a:r>
            <a:r>
              <a:rPr lang="en-US" sz="1600" b="1" dirty="0" smtClean="0">
                <a:solidFill>
                  <a:srgbClr val="7030A0"/>
                </a:solidFill>
                <a:latin typeface="Bradley Hand ITC" pitchFamily="66" charset="0"/>
              </a:rPr>
              <a:t> </a:t>
            </a:r>
            <a:r>
              <a:rPr lang="en-US" sz="1600" b="1" dirty="0" smtClean="0">
                <a:solidFill>
                  <a:srgbClr val="7030A0"/>
                </a:solidFill>
                <a:latin typeface="Bradley Hand ITC" pitchFamily="66" charset="0"/>
              </a:rPr>
              <a:t>Frills </a:t>
            </a:r>
            <a:r>
              <a:rPr lang="en-US" sz="1600" dirty="0" smtClean="0">
                <a:latin typeface="Bradley Hand ITC" pitchFamily="66" charset="0"/>
              </a:rPr>
              <a:t>party for your </a:t>
            </a:r>
            <a:r>
              <a:rPr lang="en-US" sz="1600" dirty="0" smtClean="0">
                <a:latin typeface="Bradley Hand ITC" pitchFamily="66" charset="0"/>
              </a:rPr>
              <a:t>friends and family. You are sharing a selection of some of the best boutique accessories that will help express their personality with frills that will have them collecting compliments wherever they go!</a:t>
            </a:r>
          </a:p>
          <a:p>
            <a:endParaRPr lang="en-US" sz="1600" dirty="0" smtClean="0">
              <a:latin typeface="Bradley Hand ITC" pitchFamily="66" charset="0"/>
            </a:endParaRPr>
          </a:p>
          <a:p>
            <a:r>
              <a:rPr lang="en-US" sz="1600" dirty="0" smtClean="0">
                <a:latin typeface="Bradley Hand ITC" pitchFamily="66" charset="0"/>
              </a:rPr>
              <a:t>A few things to share with your guests.</a:t>
            </a:r>
          </a:p>
          <a:p>
            <a:pPr marL="566738" indent="-328613">
              <a:spcBef>
                <a:spcPts val="600"/>
              </a:spcBef>
              <a:buClr>
                <a:srgbClr val="7030A0"/>
              </a:buClr>
              <a:buFont typeface="Wingdings" pitchFamily="2" charset="2"/>
              <a:buChar char=""/>
            </a:pPr>
            <a:r>
              <a:rPr lang="en-US" sz="1400" dirty="0" smtClean="0">
                <a:latin typeface="Bradley Hand ITC" pitchFamily="66" charset="0"/>
              </a:rPr>
              <a:t>Take advantage of the many </a:t>
            </a:r>
            <a:r>
              <a:rPr lang="en-US" sz="1400" b="1" u="sng" dirty="0" smtClean="0">
                <a:solidFill>
                  <a:srgbClr val="7030A0"/>
                </a:solidFill>
                <a:latin typeface="Bradley Hand ITC" pitchFamily="66" charset="0"/>
              </a:rPr>
              <a:t>GREAT S</a:t>
            </a:r>
            <a:r>
              <a:rPr lang="en-US" sz="1400" b="1" u="sng" dirty="0" smtClean="0">
                <a:solidFill>
                  <a:srgbClr val="7030A0"/>
                </a:solidFill>
                <a:latin typeface="Bradley Hand ITC" pitchFamily="66" charset="0"/>
              </a:rPr>
              <a:t>PRING/SUMMRER  SPECIALS </a:t>
            </a:r>
            <a:r>
              <a:rPr lang="en-US" sz="1400" dirty="0" smtClean="0">
                <a:latin typeface="Bradley Hand ITC" pitchFamily="66" charset="0"/>
              </a:rPr>
              <a:t>. Inside </a:t>
            </a:r>
            <a:r>
              <a:rPr lang="en-US" sz="1400" dirty="0" smtClean="0">
                <a:latin typeface="Bradley Hand ITC" pitchFamily="66" charset="0"/>
              </a:rPr>
              <a:t>your hostess packet is a c</a:t>
            </a:r>
            <a:r>
              <a:rPr lang="en-US" sz="1400" dirty="0" smtClean="0">
                <a:latin typeface="Bradley Hand ITC" pitchFamily="66" charset="0"/>
              </a:rPr>
              <a:t>opy </a:t>
            </a:r>
            <a:r>
              <a:rPr lang="en-US" sz="1400" dirty="0" smtClean="0">
                <a:latin typeface="Bradley Hand ITC" pitchFamily="66" charset="0"/>
              </a:rPr>
              <a:t>of </a:t>
            </a:r>
            <a:r>
              <a:rPr lang="en-US" sz="1400" dirty="0" smtClean="0">
                <a:latin typeface="Bradley Hand ITC" pitchFamily="66" charset="0"/>
              </a:rPr>
              <a:t>all deals as we prepare for Fall.</a:t>
            </a:r>
            <a:endParaRPr lang="en-US" sz="1400" dirty="0" smtClean="0">
              <a:latin typeface="Bradley Hand ITC" pitchFamily="66" charset="0"/>
            </a:endParaRPr>
          </a:p>
          <a:p>
            <a:pPr marL="566738" indent="-328613">
              <a:spcBef>
                <a:spcPts val="600"/>
              </a:spcBef>
              <a:buClr>
                <a:srgbClr val="7030A0"/>
              </a:buClr>
              <a:buFont typeface="Wingdings" pitchFamily="2" charset="2"/>
              <a:buChar char=""/>
            </a:pPr>
            <a:r>
              <a:rPr lang="en-US" sz="1400" dirty="0" smtClean="0">
                <a:latin typeface="Bradley Hand ITC" pitchFamily="66" charset="0"/>
              </a:rPr>
              <a:t>All items will be </a:t>
            </a:r>
            <a:r>
              <a:rPr lang="en-US" sz="1400" b="1" u="sng" dirty="0" smtClean="0">
                <a:solidFill>
                  <a:srgbClr val="7030A0"/>
                </a:solidFill>
                <a:latin typeface="Bradley Hand ITC" pitchFamily="66" charset="0"/>
              </a:rPr>
              <a:t>shipped directly to your guests</a:t>
            </a:r>
            <a:r>
              <a:rPr lang="en-US" sz="1400" dirty="0" smtClean="0">
                <a:latin typeface="Bradley Hand ITC" pitchFamily="66" charset="0"/>
              </a:rPr>
              <a:t>. </a:t>
            </a:r>
            <a:r>
              <a:rPr lang="en-US" sz="1400" dirty="0" smtClean="0">
                <a:latin typeface="Bradley Hand ITC" pitchFamily="66" charset="0"/>
              </a:rPr>
              <a:t>No delivery hassles for you to worry about after the party is over.</a:t>
            </a:r>
            <a:endParaRPr lang="en-US" sz="1400" dirty="0" smtClean="0">
              <a:latin typeface="Bradley Hand ITC" pitchFamily="66" charset="0"/>
            </a:endParaRPr>
          </a:p>
          <a:p>
            <a:pPr marL="566738" indent="-328613">
              <a:spcBef>
                <a:spcPts val="600"/>
              </a:spcBef>
              <a:buClr>
                <a:srgbClr val="7030A0"/>
              </a:buClr>
              <a:buFont typeface="Wingdings" pitchFamily="2" charset="2"/>
              <a:buChar char=""/>
            </a:pPr>
            <a:r>
              <a:rPr lang="en-US" sz="1400" dirty="0" smtClean="0">
                <a:latin typeface="Bradley Hand ITC" pitchFamily="66" charset="0"/>
              </a:rPr>
              <a:t>All items come with a </a:t>
            </a:r>
            <a:r>
              <a:rPr lang="en-US" sz="1400" b="1" u="sng" dirty="0" smtClean="0">
                <a:solidFill>
                  <a:srgbClr val="7030A0"/>
                </a:solidFill>
                <a:latin typeface="Bradley Hand ITC" pitchFamily="66" charset="0"/>
              </a:rPr>
              <a:t>30-day guarantee</a:t>
            </a:r>
            <a:r>
              <a:rPr lang="en-US" sz="1400" dirty="0" smtClean="0">
                <a:latin typeface="Bradley Hand ITC" pitchFamily="66" charset="0"/>
              </a:rPr>
              <a:t>. </a:t>
            </a:r>
            <a:r>
              <a:rPr lang="en-US" sz="1400" dirty="0" smtClean="0">
                <a:latin typeface="Bradley Hand ITC" pitchFamily="66" charset="0"/>
              </a:rPr>
              <a:t>We want you and your guests to be completely satisfied.</a:t>
            </a:r>
            <a:endParaRPr lang="en-US" sz="1400" dirty="0" smtClean="0">
              <a:latin typeface="Bradley Hand ITC" pitchFamily="66" charset="0"/>
            </a:endParaRPr>
          </a:p>
          <a:p>
            <a:pPr marL="566738" indent="-328613">
              <a:spcBef>
                <a:spcPts val="600"/>
              </a:spcBef>
              <a:buClr>
                <a:srgbClr val="7030A0"/>
              </a:buClr>
              <a:buFont typeface="Wingdings" pitchFamily="2" charset="2"/>
              <a:buChar char=""/>
            </a:pPr>
            <a:r>
              <a:rPr lang="en-US" sz="1400" dirty="0" smtClean="0">
                <a:latin typeface="Bradley Hand ITC" pitchFamily="66" charset="0"/>
              </a:rPr>
              <a:t>As a new company (started in May 2011), we have had a few bumps on the way… like Lindsay Phillips running out of stock on some of our featured items. While we have solutions moving forward with the Fall catalog, our Spring/Summer catalog unfortunately includes some items that are </a:t>
            </a:r>
            <a:r>
              <a:rPr lang="en-US" sz="1400" b="1" u="sng" dirty="0" smtClean="0">
                <a:solidFill>
                  <a:srgbClr val="7030A0"/>
                </a:solidFill>
                <a:latin typeface="Bradley Hand ITC" pitchFamily="66" charset="0"/>
              </a:rPr>
              <a:t>out of stock (I’ve marked with a butterfly).</a:t>
            </a:r>
          </a:p>
          <a:p>
            <a:pPr marL="1023938" lvl="1" indent="-328613">
              <a:buClr>
                <a:srgbClr val="7030A0"/>
              </a:buClr>
              <a:buFont typeface="Wingdings" pitchFamily="2" charset="2"/>
              <a:buChar char=""/>
            </a:pPr>
            <a:r>
              <a:rPr lang="en-US" sz="1200" dirty="0" smtClean="0">
                <a:latin typeface="Arial Narrow" pitchFamily="34" charset="0"/>
                <a:cs typeface="Arial" pitchFamily="34" charset="0"/>
              </a:rPr>
              <a:t>If anyone cannot find a strap/snap that they like in the Spring/Summer catalog due to this, provide me their contact information and I will </a:t>
            </a:r>
            <a:r>
              <a:rPr lang="en-US" sz="1200" dirty="0" smtClean="0">
                <a:latin typeface="Arial Narrow" pitchFamily="34" charset="0"/>
                <a:cs typeface="Arial" pitchFamily="34" charset="0"/>
              </a:rPr>
              <a:t>get in touch with </a:t>
            </a:r>
            <a:r>
              <a:rPr lang="en-US" sz="1200" dirty="0" smtClean="0">
                <a:latin typeface="Arial Narrow" pitchFamily="34" charset="0"/>
                <a:cs typeface="Arial" pitchFamily="34" charset="0"/>
              </a:rPr>
              <a:t>them when the Fall catalog arrives in September and offer 10% any Lindsay Phillips snap/strap purchase.</a:t>
            </a:r>
          </a:p>
          <a:p>
            <a:pPr>
              <a:tabLst>
                <a:tab pos="228600" algn="l"/>
              </a:tabLst>
            </a:pPr>
            <a:endParaRPr lang="en-US" sz="1600" dirty="0" smtClean="0">
              <a:latin typeface="Bradley Hand ITC" pitchFamily="66" charset="0"/>
            </a:endParaRPr>
          </a:p>
          <a:p>
            <a:pPr>
              <a:tabLst>
                <a:tab pos="228600" algn="l"/>
              </a:tabLst>
            </a:pPr>
            <a:r>
              <a:rPr lang="en-US" sz="1600" dirty="0" smtClean="0">
                <a:latin typeface="Bradley Hand ITC" pitchFamily="66" charset="0"/>
              </a:rPr>
              <a:t>I’m also including some </a:t>
            </a:r>
            <a:r>
              <a:rPr lang="en-US" sz="1600" b="1" dirty="0" err="1" smtClean="0">
                <a:solidFill>
                  <a:srgbClr val="7030A0"/>
                </a:solidFill>
                <a:latin typeface="Bradley Hand ITC" pitchFamily="66" charset="0"/>
              </a:rPr>
              <a:t>Flutterby</a:t>
            </a:r>
            <a:r>
              <a:rPr lang="en-US" sz="1600" b="1" dirty="0" smtClean="0">
                <a:solidFill>
                  <a:srgbClr val="7030A0"/>
                </a:solidFill>
                <a:latin typeface="Bradley Hand ITC" pitchFamily="66" charset="0"/>
              </a:rPr>
              <a:t> Frills </a:t>
            </a:r>
            <a:r>
              <a:rPr lang="en-US" sz="1600" dirty="0" smtClean="0">
                <a:latin typeface="Bradley Hand ITC" pitchFamily="66" charset="0"/>
              </a:rPr>
              <a:t>tips for you to have a great </a:t>
            </a:r>
            <a:r>
              <a:rPr lang="en-US" sz="1600" b="1" dirty="0" err="1" smtClean="0">
                <a:solidFill>
                  <a:srgbClr val="7030A0"/>
                </a:solidFill>
                <a:latin typeface="Bradley Hand ITC" pitchFamily="66" charset="0"/>
              </a:rPr>
              <a:t>Flutterby</a:t>
            </a:r>
            <a:r>
              <a:rPr lang="en-US" sz="1600" b="1" dirty="0" smtClean="0">
                <a:solidFill>
                  <a:srgbClr val="7030A0"/>
                </a:solidFill>
                <a:latin typeface="Bradley Hand ITC" pitchFamily="66" charset="0"/>
              </a:rPr>
              <a:t> Frills </a:t>
            </a:r>
            <a:r>
              <a:rPr lang="en-US" sz="1600" dirty="0" smtClean="0">
                <a:latin typeface="Bradley Hand ITC" pitchFamily="66" charset="0"/>
              </a:rPr>
              <a:t>party</a:t>
            </a:r>
            <a:r>
              <a:rPr lang="en-US" sz="1600" dirty="0" smtClean="0">
                <a:latin typeface="Bradley Hand ITC" pitchFamily="66" charset="0"/>
              </a:rPr>
              <a:t>. </a:t>
            </a:r>
          </a:p>
          <a:p>
            <a:pPr>
              <a:tabLst>
                <a:tab pos="228600" algn="l"/>
              </a:tabLst>
            </a:pPr>
            <a:endParaRPr lang="en-US" sz="1600" dirty="0" smtClean="0">
              <a:latin typeface="Bradley Hand ITC" pitchFamily="66" charset="0"/>
            </a:endParaRPr>
          </a:p>
          <a:p>
            <a:pPr>
              <a:tabLst>
                <a:tab pos="228600" algn="l"/>
              </a:tabLst>
            </a:pPr>
            <a:r>
              <a:rPr lang="en-US" sz="1600" dirty="0" smtClean="0">
                <a:latin typeface="Bradley Hand ITC" pitchFamily="66" charset="0"/>
              </a:rPr>
              <a:t>Contact </a:t>
            </a:r>
            <a:r>
              <a:rPr lang="en-US" sz="1600" dirty="0" smtClean="0">
                <a:latin typeface="Bradley Hand ITC" pitchFamily="66" charset="0"/>
              </a:rPr>
              <a:t>me with </a:t>
            </a:r>
            <a:r>
              <a:rPr lang="en-US" sz="1600" dirty="0" smtClean="0">
                <a:latin typeface="Bradley Hand ITC" pitchFamily="66" charset="0"/>
              </a:rPr>
              <a:t>any questions</a:t>
            </a:r>
            <a:r>
              <a:rPr lang="en-US" sz="1600" dirty="0" smtClean="0">
                <a:latin typeface="Bradley Hand ITC" pitchFamily="66" charset="0"/>
              </a:rPr>
              <a:t>. </a:t>
            </a:r>
            <a:r>
              <a:rPr lang="en-US" sz="1600" dirty="0" smtClean="0">
                <a:latin typeface="Bradley Hand ITC" pitchFamily="66" charset="0"/>
              </a:rPr>
              <a:t>My job is to make your party a success.</a:t>
            </a:r>
            <a:endParaRPr lang="en-US" sz="1600" dirty="0" smtClean="0">
              <a:latin typeface="Bradley Hand ITC" pitchFamily="66" charset="0"/>
            </a:endParaRPr>
          </a:p>
          <a:p>
            <a:pPr marL="566738" indent="-328613" algn="just">
              <a:lnSpc>
                <a:spcPts val="100"/>
              </a:lnSpc>
            </a:pPr>
            <a:r>
              <a:rPr lang="en-US" sz="1600" dirty="0" smtClean="0"/>
              <a:t>		</a:t>
            </a:r>
            <a:r>
              <a:rPr lang="en-US" sz="1600" dirty="0" smtClean="0">
                <a:latin typeface="Bradley Hand ITC" pitchFamily="66" charset="0"/>
              </a:rPr>
              <a:t>		Sincerely frilly,</a:t>
            </a:r>
            <a:r>
              <a:rPr lang="en-US" sz="1600" dirty="0" smtClean="0"/>
              <a:t>		</a:t>
            </a:r>
          </a:p>
          <a:p>
            <a:endParaRPr lang="en-US" sz="2000" dirty="0" smtClean="0"/>
          </a:p>
          <a:p>
            <a:endParaRPr lang="en-US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8505"/>
          <a:stretch/>
        </p:blipFill>
        <p:spPr bwMode="auto">
          <a:xfrm>
            <a:off x="1" y="1"/>
            <a:ext cx="6857999" cy="1752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TextBox 19"/>
          <p:cNvSpPr txBox="1"/>
          <p:nvPr/>
        </p:nvSpPr>
        <p:spPr>
          <a:xfrm>
            <a:off x="0" y="8756714"/>
            <a:ext cx="6858000" cy="3525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2300"/>
              </a:lnSpc>
            </a:pPr>
            <a:r>
              <a:rPr lang="en-US" sz="1400" b="1" dirty="0" smtClean="0">
                <a:latin typeface="Goudy" pitchFamily="18" charset="0"/>
              </a:rPr>
              <a:t>Consultant: Kim Stokell </a:t>
            </a:r>
            <a:r>
              <a:rPr lang="en-US" sz="1400" dirty="0" smtClean="0">
                <a:latin typeface="Goudy" pitchFamily="18" charset="0"/>
                <a:sym typeface="Wingdings"/>
              </a:rPr>
              <a:t> </a:t>
            </a:r>
            <a:r>
              <a:rPr lang="en-US" sz="1400" b="1" dirty="0" smtClean="0">
                <a:latin typeface="Goudy" pitchFamily="18" charset="0"/>
                <a:sym typeface="Wingdings"/>
              </a:rPr>
              <a:t>614.398.1546 </a:t>
            </a:r>
            <a:r>
              <a:rPr lang="en-US" sz="1400" dirty="0" smtClean="0">
                <a:latin typeface="Goudy" pitchFamily="18" charset="0"/>
                <a:sym typeface="Wingdings"/>
              </a:rPr>
              <a:t></a:t>
            </a:r>
            <a:r>
              <a:rPr lang="en-US" sz="1400" b="1" dirty="0" smtClean="0">
                <a:latin typeface="Goudy" pitchFamily="18" charset="0"/>
                <a:sym typeface="Wingdings"/>
              </a:rPr>
              <a:t> Kim.Flutterby@gmail.com</a:t>
            </a:r>
            <a:endParaRPr lang="en-US" sz="1400" dirty="0">
              <a:latin typeface="Goudy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333508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8505"/>
          <a:stretch/>
        </p:blipFill>
        <p:spPr bwMode="auto">
          <a:xfrm>
            <a:off x="1" y="1"/>
            <a:ext cx="6857999" cy="1752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TextBox 19"/>
          <p:cNvSpPr txBox="1"/>
          <p:nvPr/>
        </p:nvSpPr>
        <p:spPr>
          <a:xfrm>
            <a:off x="0" y="8756714"/>
            <a:ext cx="6858000" cy="3525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2300"/>
              </a:lnSpc>
            </a:pPr>
            <a:r>
              <a:rPr lang="en-US" sz="1400" b="1" dirty="0" smtClean="0">
                <a:latin typeface="Goudy" pitchFamily="18" charset="0"/>
              </a:rPr>
              <a:t>Consultant: Kim Stokell </a:t>
            </a:r>
            <a:r>
              <a:rPr lang="en-US" sz="1400" dirty="0" smtClean="0">
                <a:latin typeface="Goudy" pitchFamily="18" charset="0"/>
                <a:sym typeface="Wingdings"/>
              </a:rPr>
              <a:t> </a:t>
            </a:r>
            <a:r>
              <a:rPr lang="en-US" sz="1400" b="1" dirty="0" smtClean="0">
                <a:latin typeface="Goudy" pitchFamily="18" charset="0"/>
                <a:sym typeface="Wingdings"/>
              </a:rPr>
              <a:t>614.398.1546 </a:t>
            </a:r>
            <a:r>
              <a:rPr lang="en-US" sz="1400" dirty="0" smtClean="0">
                <a:latin typeface="Goudy" pitchFamily="18" charset="0"/>
                <a:sym typeface="Wingdings"/>
              </a:rPr>
              <a:t></a:t>
            </a:r>
            <a:r>
              <a:rPr lang="en-US" sz="1400" b="1" dirty="0" smtClean="0">
                <a:latin typeface="Goudy" pitchFamily="18" charset="0"/>
                <a:sym typeface="Wingdings"/>
              </a:rPr>
              <a:t> Kim.Flutterby@gmail.com</a:t>
            </a:r>
            <a:endParaRPr lang="en-US" sz="1400" dirty="0">
              <a:latin typeface="Goudy" pitchFamily="18" charset="0"/>
            </a:endParaRPr>
          </a:p>
        </p:txBody>
      </p:sp>
      <p:pic>
        <p:nvPicPr>
          <p:cNvPr id="22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" y="8245310"/>
            <a:ext cx="838200" cy="8986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304800" y="1752600"/>
            <a:ext cx="6172200" cy="70557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Catalog Party Tips</a:t>
            </a:r>
          </a:p>
          <a:p>
            <a:pPr marL="457200" indent="-457200">
              <a:spcBef>
                <a:spcPts val="1200"/>
              </a:spcBef>
              <a:buAutoNum type="arabicPeriod"/>
            </a:pPr>
            <a:r>
              <a:rPr lang="en-US" sz="1400" b="1" u="sng" dirty="0" smtClean="0"/>
              <a:t>Don’t be shy, share the </a:t>
            </a:r>
            <a:r>
              <a:rPr lang="en-US" sz="1400" b="1" u="sng" dirty="0" err="1" smtClean="0">
                <a:solidFill>
                  <a:srgbClr val="7030A0"/>
                </a:solidFill>
              </a:rPr>
              <a:t>Flutterby</a:t>
            </a:r>
            <a:r>
              <a:rPr lang="en-US" sz="1400" b="1" u="sng" dirty="0" smtClean="0">
                <a:solidFill>
                  <a:srgbClr val="7030A0"/>
                </a:solidFill>
              </a:rPr>
              <a:t> Frills </a:t>
            </a:r>
            <a:r>
              <a:rPr lang="en-US" sz="1400" b="1" u="sng" dirty="0" smtClean="0"/>
              <a:t>catalog </a:t>
            </a:r>
            <a:r>
              <a:rPr lang="en-US" sz="1400" b="1" dirty="0" smtClean="0"/>
              <a:t>with all your friends, family, childcare workers, co-workers, etc. They will be just as “frilled” as you are about the great selection!</a:t>
            </a:r>
          </a:p>
          <a:p>
            <a:pPr marL="457200" indent="-457200">
              <a:spcBef>
                <a:spcPts val="600"/>
              </a:spcBef>
              <a:buAutoNum type="arabicPeriod"/>
            </a:pPr>
            <a:r>
              <a:rPr lang="en-US" sz="1400" b="1" dirty="0" smtClean="0"/>
              <a:t>Share the online catalog to those in other cities. </a:t>
            </a:r>
            <a:r>
              <a:rPr lang="en-US" sz="1400" b="1" i="1" dirty="0" smtClean="0"/>
              <a:t>We don’t have online ordering capabilities yet, but they can email either you or me with their order.  </a:t>
            </a:r>
            <a:r>
              <a:rPr lang="en-US" sz="1400" b="1" dirty="0" smtClean="0">
                <a:hlinkClick r:id="rId4"/>
              </a:rPr>
              <a:t>www.FlutterbyFrills.com/catalog.html</a:t>
            </a:r>
            <a:endParaRPr lang="en-US" sz="1400" b="1" i="1" dirty="0" smtClean="0"/>
          </a:p>
          <a:p>
            <a:pPr marL="457200" indent="-457200">
              <a:spcBef>
                <a:spcPts val="600"/>
              </a:spcBef>
              <a:buFontTx/>
              <a:buAutoNum type="arabicPeriod"/>
            </a:pPr>
            <a:r>
              <a:rPr lang="en-US" sz="1400" b="1" dirty="0" smtClean="0"/>
              <a:t>Included are </a:t>
            </a:r>
            <a:r>
              <a:rPr lang="en-US" sz="1400" b="1" u="sng" dirty="0" smtClean="0"/>
              <a:t>mini Bauble </a:t>
            </a:r>
            <a:r>
              <a:rPr lang="en-US" sz="1400" b="1" u="sng" dirty="0" err="1" smtClean="0"/>
              <a:t>LuLu</a:t>
            </a:r>
            <a:r>
              <a:rPr lang="en-US" sz="1400" b="1" u="sng" dirty="0" smtClean="0"/>
              <a:t> catalogs </a:t>
            </a:r>
            <a:r>
              <a:rPr lang="en-US" sz="1400" b="1" dirty="0" smtClean="0"/>
              <a:t>which provides the entire selection of beads. To make it easier on your guests, I’ve written the pricing in the mini catalogs (The </a:t>
            </a:r>
            <a:r>
              <a:rPr lang="en-US" sz="1400" b="1" dirty="0" err="1" smtClean="0">
                <a:solidFill>
                  <a:srgbClr val="7030A0"/>
                </a:solidFill>
              </a:rPr>
              <a:t>Flutterby</a:t>
            </a:r>
            <a:r>
              <a:rPr lang="en-US" sz="1400" b="1" dirty="0" smtClean="0">
                <a:solidFill>
                  <a:srgbClr val="7030A0"/>
                </a:solidFill>
              </a:rPr>
              <a:t> Frills </a:t>
            </a:r>
            <a:r>
              <a:rPr lang="en-US" sz="1400" b="1" dirty="0" smtClean="0"/>
              <a:t>fall catalog will incorporate the mini catalog into the bigger catalog… again growing pains).</a:t>
            </a:r>
          </a:p>
          <a:p>
            <a:pPr marL="457200" indent="-457200">
              <a:spcBef>
                <a:spcPts val="600"/>
              </a:spcBef>
              <a:buAutoNum type="arabicPeriod"/>
            </a:pPr>
            <a:r>
              <a:rPr lang="en-US" sz="1400" b="1" dirty="0" smtClean="0"/>
              <a:t>Earn more FREE </a:t>
            </a:r>
            <a:r>
              <a:rPr lang="en-US" sz="1400" b="1" dirty="0" err="1" smtClean="0">
                <a:solidFill>
                  <a:srgbClr val="7030A0"/>
                </a:solidFill>
              </a:rPr>
              <a:t>Flutterby</a:t>
            </a:r>
            <a:r>
              <a:rPr lang="en-US" sz="1400" b="1" dirty="0" smtClean="0">
                <a:solidFill>
                  <a:srgbClr val="7030A0"/>
                </a:solidFill>
              </a:rPr>
              <a:t> Frills </a:t>
            </a:r>
            <a:r>
              <a:rPr lang="en-US" sz="1400" b="1" dirty="0" smtClean="0"/>
              <a:t>merchandise…</a:t>
            </a:r>
          </a:p>
          <a:p>
            <a:pPr marL="1028700" lvl="1" indent="-342900">
              <a:spcBef>
                <a:spcPts val="300"/>
              </a:spcBef>
              <a:buClr>
                <a:srgbClr val="7030A0"/>
              </a:buClr>
              <a:buFont typeface="Wingdings" pitchFamily="2" charset="2"/>
              <a:buChar char="Ë"/>
            </a:pPr>
            <a:r>
              <a:rPr lang="en-US" sz="1200" b="1" dirty="0" smtClean="0"/>
              <a:t>Close by Aug. 25, earn an extra $20 in FREE merchandise</a:t>
            </a:r>
          </a:p>
          <a:p>
            <a:pPr marL="1028700" lvl="1" indent="-342900">
              <a:spcBef>
                <a:spcPts val="300"/>
              </a:spcBef>
              <a:buClr>
                <a:srgbClr val="7030A0"/>
              </a:buClr>
              <a:buFont typeface="Wingdings" pitchFamily="2" charset="2"/>
              <a:buChar char="Ë"/>
            </a:pPr>
            <a:r>
              <a:rPr lang="en-US" sz="1200" b="1" dirty="0" smtClean="0"/>
              <a:t>If 3 of your guests host parties within 90 days of your party, earn an extra $20 in FREE merchandise</a:t>
            </a:r>
          </a:p>
          <a:p>
            <a:pPr marL="1028700" lvl="1" indent="-342900">
              <a:spcBef>
                <a:spcPts val="300"/>
              </a:spcBef>
              <a:buClr>
                <a:srgbClr val="7030A0"/>
              </a:buClr>
              <a:buFont typeface="Wingdings" pitchFamily="2" charset="2"/>
              <a:buChar char="Ë"/>
            </a:pPr>
            <a:r>
              <a:rPr lang="en-US" sz="1200" b="1" dirty="0" smtClean="0"/>
              <a:t>If your party sales exceeds $1000, earn an extra $20 in FREE merchandise</a:t>
            </a:r>
          </a:p>
          <a:p>
            <a:pPr marL="457200" indent="-457200">
              <a:spcBef>
                <a:spcPts val="600"/>
              </a:spcBef>
              <a:buAutoNum type="arabicPeriod"/>
            </a:pPr>
            <a:r>
              <a:rPr lang="en-US" sz="1400" b="1" dirty="0" smtClean="0"/>
              <a:t>If you need </a:t>
            </a:r>
            <a:r>
              <a:rPr lang="en-US" sz="1400" b="1" u="sng" dirty="0" smtClean="0"/>
              <a:t>additional order forms</a:t>
            </a:r>
            <a:r>
              <a:rPr lang="en-US" sz="1400" b="1" dirty="0" smtClean="0"/>
              <a:t>, make as many copies needed.</a:t>
            </a:r>
          </a:p>
          <a:p>
            <a:pPr marL="457200" indent="-457200">
              <a:spcBef>
                <a:spcPts val="600"/>
              </a:spcBef>
              <a:buAutoNum type="arabicPeriod"/>
            </a:pPr>
            <a:r>
              <a:rPr lang="en-US" sz="1400" b="1" dirty="0" err="1" smtClean="0">
                <a:solidFill>
                  <a:srgbClr val="7030A0"/>
                </a:solidFill>
              </a:rPr>
              <a:t>Flutterby</a:t>
            </a:r>
            <a:r>
              <a:rPr lang="en-US" sz="1400" b="1" dirty="0" smtClean="0">
                <a:solidFill>
                  <a:srgbClr val="7030A0"/>
                </a:solidFill>
              </a:rPr>
              <a:t> Frills’ </a:t>
            </a:r>
            <a:r>
              <a:rPr lang="en-US" sz="1400" b="1" dirty="0" smtClean="0"/>
              <a:t>items are </a:t>
            </a:r>
            <a:r>
              <a:rPr lang="en-US" sz="1400" b="1" u="sng" dirty="0" smtClean="0"/>
              <a:t>shipped directly to the guest </a:t>
            </a:r>
            <a:r>
              <a:rPr lang="en-US" sz="1400" b="1" dirty="0" smtClean="0"/>
              <a:t>– not the hostess – so make sure the shipping address is complete! </a:t>
            </a:r>
            <a:r>
              <a:rPr lang="en-US" sz="1400" b="1" u="sng" dirty="0" smtClean="0"/>
              <a:t>Standard 12% shipping fee.</a:t>
            </a:r>
          </a:p>
          <a:p>
            <a:pPr marL="457200" indent="-457200">
              <a:spcBef>
                <a:spcPts val="600"/>
              </a:spcBef>
              <a:buAutoNum type="arabicPeriod"/>
            </a:pPr>
            <a:r>
              <a:rPr lang="en-US" sz="1400" b="1" dirty="0" smtClean="0"/>
              <a:t>Sales tax is based on the </a:t>
            </a:r>
            <a:r>
              <a:rPr lang="en-US" sz="1400" b="1" dirty="0" err="1" smtClean="0">
                <a:solidFill>
                  <a:srgbClr val="7030A0"/>
                </a:solidFill>
              </a:rPr>
              <a:t>Flutterby</a:t>
            </a:r>
            <a:r>
              <a:rPr lang="en-US" sz="1400" b="1" dirty="0" smtClean="0">
                <a:solidFill>
                  <a:srgbClr val="7030A0"/>
                </a:solidFill>
              </a:rPr>
              <a:t> Frills </a:t>
            </a:r>
            <a:r>
              <a:rPr lang="en-US" sz="1400" b="1" dirty="0" smtClean="0"/>
              <a:t>party address – so all your orders will </a:t>
            </a:r>
            <a:r>
              <a:rPr lang="en-US" sz="1400" b="1" u="sng" dirty="0" smtClean="0"/>
              <a:t>use a sales tax rate of 8.25%. </a:t>
            </a:r>
          </a:p>
          <a:p>
            <a:pPr marL="457200" indent="-457200">
              <a:spcBef>
                <a:spcPts val="600"/>
              </a:spcBef>
              <a:buAutoNum type="arabicPeriod"/>
            </a:pPr>
            <a:r>
              <a:rPr lang="en-US" sz="1400" b="1" dirty="0" smtClean="0"/>
              <a:t>Your </a:t>
            </a:r>
            <a:r>
              <a:rPr lang="en-US" sz="1400" b="1" dirty="0" err="1" smtClean="0">
                <a:solidFill>
                  <a:srgbClr val="7030A0"/>
                </a:solidFill>
              </a:rPr>
              <a:t>Flutterby</a:t>
            </a:r>
            <a:r>
              <a:rPr lang="en-US" sz="1400" b="1" dirty="0" smtClean="0">
                <a:solidFill>
                  <a:srgbClr val="7030A0"/>
                </a:solidFill>
              </a:rPr>
              <a:t> Frills </a:t>
            </a:r>
            <a:r>
              <a:rPr lang="en-US" sz="1400" b="1" u="sng" dirty="0" smtClean="0"/>
              <a:t>party number is #34</a:t>
            </a:r>
            <a:r>
              <a:rPr lang="en-US" sz="1400" b="1" dirty="0" smtClean="0"/>
              <a:t>. Use this on the order forms. (Don’t worry, I will add it if it’s not on there.)</a:t>
            </a:r>
          </a:p>
          <a:p>
            <a:pPr marL="457200" indent="-457200">
              <a:spcBef>
                <a:spcPts val="600"/>
              </a:spcBef>
              <a:buAutoNum type="arabicPeriod"/>
            </a:pPr>
            <a:r>
              <a:rPr lang="en-US" sz="1400" b="1" dirty="0" smtClean="0"/>
              <a:t>Call me, email me, </a:t>
            </a:r>
            <a:r>
              <a:rPr lang="en-US" sz="1400" b="1" dirty="0" err="1" smtClean="0"/>
              <a:t>facebook</a:t>
            </a:r>
            <a:r>
              <a:rPr lang="en-US" sz="1400" b="1" dirty="0" smtClean="0"/>
              <a:t> me with ANY questions. I’m here to help you in any way to make sure your </a:t>
            </a:r>
            <a:r>
              <a:rPr lang="en-US" sz="1400" b="1" dirty="0" err="1" smtClean="0">
                <a:solidFill>
                  <a:srgbClr val="7030A0"/>
                </a:solidFill>
              </a:rPr>
              <a:t>Flutterby</a:t>
            </a:r>
            <a:r>
              <a:rPr lang="en-US" sz="1400" b="1" dirty="0" smtClean="0">
                <a:solidFill>
                  <a:srgbClr val="7030A0"/>
                </a:solidFill>
              </a:rPr>
              <a:t> Frills </a:t>
            </a:r>
            <a:r>
              <a:rPr lang="en-US" sz="1400" b="1" dirty="0" smtClean="0"/>
              <a:t>catalog party is a success!</a:t>
            </a:r>
          </a:p>
          <a:p>
            <a:pPr marL="457200" indent="-457200">
              <a:spcBef>
                <a:spcPts val="600"/>
              </a:spcBef>
              <a:buAutoNum type="arabicPeriod"/>
            </a:pPr>
            <a:r>
              <a:rPr lang="en-US" sz="1400" b="1" dirty="0" smtClean="0"/>
              <a:t>Try the products, enjoy the products, then decide if you would like to join </a:t>
            </a:r>
            <a:r>
              <a:rPr lang="en-US" sz="1400" b="1" dirty="0" err="1" smtClean="0">
                <a:solidFill>
                  <a:srgbClr val="7030A0"/>
                </a:solidFill>
              </a:rPr>
              <a:t>Flutterby</a:t>
            </a:r>
            <a:r>
              <a:rPr lang="en-US" sz="1400" b="1" dirty="0" smtClean="0">
                <a:solidFill>
                  <a:srgbClr val="7030A0"/>
                </a:solidFill>
              </a:rPr>
              <a:t> Frills</a:t>
            </a:r>
            <a:r>
              <a:rPr lang="en-US" sz="1400" b="1" dirty="0" smtClean="0"/>
              <a:t>. Be a part of the “First 10” and pay nothing upfront. Ask me for more details.</a:t>
            </a:r>
          </a:p>
        </p:txBody>
      </p:sp>
    </p:spTree>
    <p:extLst>
      <p:ext uri="{BB962C8B-B14F-4D97-AF65-F5344CB8AC3E}">
        <p14:creationId xmlns:p14="http://schemas.microsoft.com/office/powerpoint/2010/main" xmlns="" val="33333508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777</TotalTime>
  <Words>1194</Words>
  <Application>Microsoft Office PowerPoint</Application>
  <PresentationFormat>On-screen Show (4:3)</PresentationFormat>
  <Paragraphs>95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Wendy's/Arby's Group,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Stokell, Kim</dc:creator>
  <cp:lastModifiedBy>Paul Stokell</cp:lastModifiedBy>
  <cp:revision>54</cp:revision>
  <dcterms:created xsi:type="dcterms:W3CDTF">2011-07-26T12:50:49Z</dcterms:created>
  <dcterms:modified xsi:type="dcterms:W3CDTF">2011-08-07T02:09:00Z</dcterms:modified>
</cp:coreProperties>
</file>